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366" r:id="rId6"/>
    <p:sldId id="370" r:id="rId7"/>
    <p:sldId id="378" r:id="rId8"/>
    <p:sldId id="379" r:id="rId9"/>
    <p:sldId id="371" r:id="rId10"/>
    <p:sldId id="385" r:id="rId11"/>
    <p:sldId id="374" r:id="rId12"/>
    <p:sldId id="381" r:id="rId13"/>
    <p:sldId id="382" r:id="rId14"/>
    <p:sldId id="383" r:id="rId15"/>
    <p:sldId id="384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8000"/>
    <a:srgbClr val="CAF6D1"/>
    <a:srgbClr val="B4F2BE"/>
    <a:srgbClr val="71DF5F"/>
    <a:srgbClr val="00A84C"/>
    <a:srgbClr val="00AC4E"/>
    <a:srgbClr val="00964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>
      <p:cViewPr varScale="1">
        <p:scale>
          <a:sx n="108" d="100"/>
          <a:sy n="108" d="100"/>
        </p:scale>
        <p:origin x="17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7D029-A900-4AAE-9DCA-ADE472110627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62AB-3156-4B48-9E44-63D686158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4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/>
              <a:t>Psychotria Elata</a:t>
            </a:r>
          </a:p>
        </p:txBody>
      </p:sp>
    </p:spTree>
    <p:extLst>
      <p:ext uri="{BB962C8B-B14F-4D97-AF65-F5344CB8AC3E}">
        <p14:creationId xmlns:p14="http://schemas.microsoft.com/office/powerpoint/2010/main" val="360882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39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11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71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45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13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01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62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4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7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6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31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2CAB-EFDE-46B5-BE7C-4CF1B7FEBC89}" type="datetimeFigureOut">
              <a:rPr lang="it-IT" smtClean="0"/>
              <a:t>09/11/20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42AD-BBF4-49D2-9D36-618F74C3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98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conomics@uniroma2.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467544" y="980728"/>
            <a:ext cx="8008225" cy="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813995" y="1205753"/>
            <a:ext cx="7661774" cy="954107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Ranking Internazionali a supporto organizzativo </a:t>
            </a:r>
          </a:p>
          <a:p>
            <a:pPr algn="ctr"/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strategico dell’Ateneo 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magin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6897"/>
            <a:ext cx="2769265" cy="643812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350629" y="2384884"/>
            <a:ext cx="8442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Migliorare la nostra posizione sui ranking internazionali </a:t>
            </a:r>
            <a:r>
              <a:rPr lang="it-I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permette di essere riconosciuti come </a:t>
            </a:r>
            <a:r>
              <a:rPr lang="it-IT" sz="24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università di livello mondiale</a:t>
            </a: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i="1" cap="smal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cap="small" dirty="0">
                <a:latin typeface="Times New Roman" panose="02020603050405020304" pitchFamily="18" charset="0"/>
                <a:ea typeface="Calibri" panose="020F0502020204030204" pitchFamily="34" charset="0"/>
              </a:rPr>
              <a:t>QS: </a:t>
            </a:r>
            <a:r>
              <a:rPr lang="it-IT" altLang="it-IT" sz="2400" dirty="0">
                <a:solidFill>
                  <a:srgbClr val="000000"/>
                </a:solidFill>
              </a:rPr>
              <a:t>l’unica agenzia di Ranking che permette alle Università di </a:t>
            </a:r>
            <a:r>
              <a:rPr lang="it-IT" altLang="it-IT" sz="2400" b="1" dirty="0">
                <a:solidFill>
                  <a:srgbClr val="000000"/>
                </a:solidFill>
              </a:rPr>
              <a:t>fornire proprie liste di accademici e aziende </a:t>
            </a:r>
            <a:r>
              <a:rPr lang="it-IT" altLang="it-IT" sz="2400" dirty="0">
                <a:solidFill>
                  <a:srgbClr val="000000"/>
                </a:solidFill>
              </a:rPr>
              <a:t>da inserire negli elenchi QS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i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Obiettivo: </a:t>
            </a:r>
            <a:r>
              <a:rPr lang="it-IT" sz="2400" b="1" dirty="0">
                <a:solidFill>
                  <a:srgbClr val="FF0000"/>
                </a:solidFill>
              </a:rPr>
              <a:t>delineare Strategie Operative per la scelta dei contatti </a:t>
            </a:r>
            <a:r>
              <a:rPr lang="it-IT" sz="2400" b="1" dirty="0" err="1">
                <a:solidFill>
                  <a:srgbClr val="FF0000"/>
                </a:solidFill>
              </a:rPr>
              <a:t>accedemici</a:t>
            </a:r>
            <a:r>
              <a:rPr lang="it-IT" sz="2400" b="1" dirty="0">
                <a:solidFill>
                  <a:srgbClr val="FF0000"/>
                </a:solidFill>
              </a:rPr>
              <a:t> e aziendali (</a:t>
            </a:r>
            <a:r>
              <a:rPr lang="it-IT" sz="2400" b="1" dirty="0" err="1">
                <a:solidFill>
                  <a:srgbClr val="FF0000"/>
                </a:solidFill>
              </a:rPr>
              <a:t>Academic</a:t>
            </a:r>
            <a:r>
              <a:rPr lang="it-IT" sz="2400" b="1" dirty="0">
                <a:solidFill>
                  <a:srgbClr val="FF0000"/>
                </a:solidFill>
              </a:rPr>
              <a:t> and </a:t>
            </a:r>
            <a:r>
              <a:rPr lang="it-IT" sz="2400" b="1" dirty="0" err="1">
                <a:solidFill>
                  <a:srgbClr val="FF0000"/>
                </a:solidFill>
              </a:rPr>
              <a:t>employer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contacts</a:t>
            </a:r>
            <a:r>
              <a:rPr lang="it-IT" sz="2400" b="1" dirty="0">
                <a:solidFill>
                  <a:srgbClr val="FF0000"/>
                </a:solidFill>
              </a:rPr>
              <a:t>)</a:t>
            </a:r>
            <a:endParaRPr lang="it-IT" altLang="it-IT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i="1" cap="smal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it-IT" sz="2400" cap="smal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1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641104" y="141801"/>
            <a:ext cx="5041587" cy="954107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Info richieste per Contatti Accademici 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44008" y="1700808"/>
            <a:ext cx="4932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285881-32F7-AE41-B814-501828991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29" y="1196752"/>
            <a:ext cx="5020142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27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641104" y="141801"/>
            <a:ext cx="5041587" cy="954107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Info richieste per Contatti Accademici 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44008" y="1700808"/>
            <a:ext cx="4932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8F2642-9D5B-7C49-AF22-DE1FE49C7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29" y="1196752"/>
            <a:ext cx="6522942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6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641104" y="141801"/>
            <a:ext cx="5041587" cy="954107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Info richieste per Contatti Aziendali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44008" y="1700808"/>
            <a:ext cx="4932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A42419-20F2-8047-9355-79A0815DE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26" y="1095908"/>
            <a:ext cx="5489282" cy="57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07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1 15"/>
          <p:cNvCxnSpPr/>
          <p:nvPr/>
        </p:nvCxnSpPr>
        <p:spPr>
          <a:xfrm>
            <a:off x="467544" y="980728"/>
            <a:ext cx="8008225" cy="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21813FCA-B017-4765-9CDB-2157CF44D84A}" type="slidenum">
              <a:rPr lang="it-IT" sz="1800" b="1" smtClean="0">
                <a:solidFill>
                  <a:srgbClr val="007600"/>
                </a:solidFill>
              </a:rPr>
              <a:t>2</a:t>
            </a:fld>
            <a:endParaRPr lang="it-IT" sz="1800" b="1" dirty="0">
              <a:solidFill>
                <a:srgbClr val="007600"/>
              </a:solidFill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3260518" y="205803"/>
            <a:ext cx="5343929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QS RANKING: gli indicatori</a:t>
            </a:r>
          </a:p>
        </p:txBody>
      </p:sp>
      <p:pic>
        <p:nvPicPr>
          <p:cNvPr id="8" name="Immagin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225"/>
            <a:ext cx="2769265" cy="643812"/>
          </a:xfrm>
          <a:prstGeom prst="rect">
            <a:avLst/>
          </a:prstGeom>
        </p:spPr>
      </p:pic>
      <p:sp>
        <p:nvSpPr>
          <p:cNvPr id="9" name="Rettangolo 1"/>
          <p:cNvSpPr>
            <a:spLocks noChangeArrowheads="1"/>
          </p:cNvSpPr>
          <p:nvPr/>
        </p:nvSpPr>
        <p:spPr bwMode="auto">
          <a:xfrm>
            <a:off x="107504" y="1278037"/>
            <a:ext cx="8856984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endParaRPr lang="it-IT" altLang="it-IT" sz="2200" dirty="0">
              <a:solidFill>
                <a:srgbClr val="000000"/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it-IT" sz="2200" dirty="0">
                <a:solidFill>
                  <a:srgbClr val="000000"/>
                </a:solidFill>
                <a:latin typeface="+mn-lt"/>
              </a:rPr>
              <a:t>Il QS Ranking si basa su 6 indicatori:</a:t>
            </a:r>
            <a:endParaRPr lang="it-IT" sz="20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b="1" dirty="0">
                <a:solidFill>
                  <a:srgbClr val="000000"/>
                </a:solidFill>
                <a:latin typeface="+mn-lt"/>
              </a:rPr>
              <a:t>ACADEMIC REPUTATION </a:t>
            </a:r>
            <a:r>
              <a:rPr lang="it-IT" sz="1800" dirty="0">
                <a:solidFill>
                  <a:srgbClr val="000000"/>
                </a:solidFill>
                <a:latin typeface="+mn-lt"/>
              </a:rPr>
              <a:t>(PESO 40%)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b="1" dirty="0">
                <a:solidFill>
                  <a:srgbClr val="000000"/>
                </a:solidFill>
                <a:latin typeface="+mn-lt"/>
              </a:rPr>
              <a:t>EMPLOYER REPUTATION </a:t>
            </a:r>
            <a:r>
              <a:rPr lang="it-IT" sz="1800" dirty="0">
                <a:solidFill>
                  <a:srgbClr val="000000"/>
                </a:solidFill>
                <a:latin typeface="+mn-lt"/>
              </a:rPr>
              <a:t>(10%)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dirty="0">
                <a:solidFill>
                  <a:srgbClr val="000000"/>
                </a:solidFill>
                <a:latin typeface="+mn-lt"/>
              </a:rPr>
              <a:t>FACULTY STUDENT (20%)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dirty="0">
                <a:solidFill>
                  <a:srgbClr val="000000"/>
                </a:solidFill>
                <a:latin typeface="+mn-lt"/>
              </a:rPr>
              <a:t>CITATIONS PER FACULTY (20%)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dirty="0">
                <a:solidFill>
                  <a:srgbClr val="000000"/>
                </a:solidFill>
                <a:latin typeface="+mn-lt"/>
              </a:rPr>
              <a:t>INTERNATIONAL FACULTY (5%)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dirty="0">
                <a:solidFill>
                  <a:srgbClr val="000000"/>
                </a:solidFill>
                <a:latin typeface="+mn-lt"/>
              </a:rPr>
              <a:t>INTERNATIONAL STUDENTS (5%)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00000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</a:pPr>
            <a:r>
              <a:rPr lang="it-IT" sz="2000" dirty="0"/>
              <a:t>I due indicatori con più margine di miglioramento sono l’</a:t>
            </a:r>
            <a:r>
              <a:rPr lang="it-IT" sz="2000" b="1" i="1" dirty="0" err="1">
                <a:solidFill>
                  <a:srgbClr val="FF0000"/>
                </a:solidFill>
              </a:rPr>
              <a:t>Academic</a:t>
            </a:r>
            <a:r>
              <a:rPr lang="it-IT" sz="2000" dirty="0"/>
              <a:t> e </a:t>
            </a:r>
            <a:r>
              <a:rPr lang="it-IT" sz="2000" i="1" dirty="0">
                <a:solidFill>
                  <a:srgbClr val="FF0000"/>
                </a:solidFill>
              </a:rPr>
              <a:t>l’</a:t>
            </a:r>
            <a:r>
              <a:rPr lang="it-IT" sz="2000" b="1" i="1" dirty="0" err="1">
                <a:solidFill>
                  <a:srgbClr val="FF0000"/>
                </a:solidFill>
              </a:rPr>
              <a:t>Employer</a:t>
            </a:r>
            <a:r>
              <a:rPr lang="it-IT" sz="2000" b="1" i="1" dirty="0">
                <a:solidFill>
                  <a:srgbClr val="FF0000"/>
                </a:solidFill>
              </a:rPr>
              <a:t> </a:t>
            </a:r>
            <a:r>
              <a:rPr lang="it-IT" sz="2000" b="1" i="1" dirty="0" err="1">
                <a:solidFill>
                  <a:srgbClr val="FF0000"/>
                </a:solidFill>
              </a:rPr>
              <a:t>Reputation</a:t>
            </a:r>
            <a:endParaRPr lang="it-IT" sz="2000" b="1" i="1" dirty="0">
              <a:solidFill>
                <a:srgbClr val="FF0000"/>
              </a:solidFill>
            </a:endParaRP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endParaRPr lang="it-IT" sz="2000" b="1" i="1" dirty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ClrTx/>
              <a:buSzTx/>
            </a:pPr>
            <a:r>
              <a:rPr lang="it-IT" sz="2000" dirty="0"/>
              <a:t>Ogni docente è chiamato a segnalare contatti accademici e aziendali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endParaRPr lang="it-IT" altLang="it-IT" sz="2000" dirty="0">
              <a:solidFill>
                <a:srgbClr val="000000"/>
              </a:solidFill>
              <a:latin typeface="+mn-lt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endParaRPr lang="it-IT" altLang="it-IT" sz="1800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altLang="it-IT" sz="1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914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074509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2200" dirty="0">
                <a:solidFill>
                  <a:srgbClr val="000000"/>
                </a:solidFill>
              </a:rPr>
              <a:t>Come </a:t>
            </a:r>
            <a:r>
              <a:rPr lang="it-IT" altLang="it-IT" sz="2200" b="1" u="sng" dirty="0">
                <a:solidFill>
                  <a:srgbClr val="000000"/>
                </a:solidFill>
              </a:rPr>
              <a:t>scegliere i contatti </a:t>
            </a:r>
            <a:r>
              <a:rPr lang="it-IT" altLang="it-IT" sz="2200" dirty="0">
                <a:solidFill>
                  <a:srgbClr val="000000"/>
                </a:solidFill>
              </a:rPr>
              <a:t>a cui rivolgere l’invito a partecipare al QS </a:t>
            </a:r>
            <a:r>
              <a:rPr lang="it-IT" altLang="it-IT" sz="2200" dirty="0" err="1">
                <a:solidFill>
                  <a:srgbClr val="000000"/>
                </a:solidFill>
              </a:rPr>
              <a:t>Survey</a:t>
            </a:r>
            <a:r>
              <a:rPr lang="it-IT" altLang="it-IT" sz="2200" dirty="0">
                <a:solidFill>
                  <a:srgbClr val="000000"/>
                </a:solidFill>
              </a:rPr>
              <a:t>?</a:t>
            </a:r>
          </a:p>
          <a:p>
            <a:pPr algn="just">
              <a:spcBef>
                <a:spcPct val="0"/>
              </a:spcBef>
            </a:pPr>
            <a:endParaRPr lang="it-IT" altLang="it-IT" sz="22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000" b="1" i="1" dirty="0" err="1">
                <a:solidFill>
                  <a:srgbClr val="000000"/>
                </a:solidFill>
              </a:rPr>
              <a:t>Academic</a:t>
            </a:r>
            <a:r>
              <a:rPr lang="it-IT" altLang="it-IT" sz="2000" b="1" i="1" dirty="0">
                <a:solidFill>
                  <a:srgbClr val="000000"/>
                </a:solidFill>
              </a:rPr>
              <a:t> </a:t>
            </a:r>
            <a:r>
              <a:rPr lang="it-IT" altLang="it-IT" sz="2000" b="1" i="1" dirty="0" err="1">
                <a:solidFill>
                  <a:srgbClr val="000000"/>
                </a:solidFill>
              </a:rPr>
              <a:t>Contacts</a:t>
            </a:r>
            <a:r>
              <a:rPr lang="it-IT" altLang="it-IT" sz="2000" dirty="0">
                <a:solidFill>
                  <a:srgbClr val="000000"/>
                </a:solidFill>
              </a:rPr>
              <a:t>: docenti con cui i docenti di Tor Vergata hanno/hanno avuto una </a:t>
            </a:r>
            <a:r>
              <a:rPr lang="it-IT" altLang="it-IT" sz="2000" b="1" dirty="0">
                <a:solidFill>
                  <a:srgbClr val="FF0000"/>
                </a:solidFill>
              </a:rPr>
              <a:t>collaborazione</a:t>
            </a:r>
            <a:r>
              <a:rPr lang="it-IT" altLang="it-IT" sz="2000" dirty="0">
                <a:solidFill>
                  <a:srgbClr val="000000"/>
                </a:solidFill>
              </a:rPr>
              <a:t> e si ritiene siano ben disposti a partecipare al sondaggio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000" b="1" i="1" dirty="0" err="1">
                <a:solidFill>
                  <a:srgbClr val="000000"/>
                </a:solidFill>
              </a:rPr>
              <a:t>Employer</a:t>
            </a:r>
            <a:r>
              <a:rPr lang="it-IT" altLang="it-IT" sz="2000" b="1" i="1" dirty="0">
                <a:solidFill>
                  <a:srgbClr val="000000"/>
                </a:solidFill>
              </a:rPr>
              <a:t> </a:t>
            </a:r>
            <a:r>
              <a:rPr lang="it-IT" altLang="it-IT" sz="2000" b="1" i="1" dirty="0" err="1">
                <a:solidFill>
                  <a:srgbClr val="000000"/>
                </a:solidFill>
              </a:rPr>
              <a:t>Contacts</a:t>
            </a:r>
            <a:r>
              <a:rPr lang="it-IT" altLang="it-IT" sz="2000" dirty="0">
                <a:solidFill>
                  <a:srgbClr val="000000"/>
                </a:solidFill>
              </a:rPr>
              <a:t>: </a:t>
            </a:r>
            <a:r>
              <a:rPr lang="it-IT" altLang="it-IT" sz="2000" b="1" dirty="0">
                <a:solidFill>
                  <a:srgbClr val="FF0000"/>
                </a:solidFill>
              </a:rPr>
              <a:t>Partner aziendali </a:t>
            </a:r>
            <a:r>
              <a:rPr lang="it-IT" altLang="it-IT" sz="2000" dirty="0">
                <a:solidFill>
                  <a:srgbClr val="000000"/>
                </a:solidFill>
              </a:rPr>
              <a:t>(anche appartenenti a </a:t>
            </a:r>
            <a:r>
              <a:rPr lang="it-IT" altLang="it-IT" sz="2000" b="1" dirty="0">
                <a:solidFill>
                  <a:srgbClr val="FF0000"/>
                </a:solidFill>
              </a:rPr>
              <a:t>Ordini</a:t>
            </a:r>
            <a:r>
              <a:rPr lang="it-IT" altLang="it-IT" sz="2000" dirty="0">
                <a:solidFill>
                  <a:srgbClr val="000000"/>
                </a:solidFill>
              </a:rPr>
              <a:t> e </a:t>
            </a:r>
            <a:r>
              <a:rPr lang="it-IT" altLang="it-IT" sz="2000" b="1" dirty="0">
                <a:solidFill>
                  <a:srgbClr val="FF0000"/>
                </a:solidFill>
              </a:rPr>
              <a:t>Studi</a:t>
            </a:r>
            <a:r>
              <a:rPr lang="it-IT" altLang="it-IT" sz="2000" dirty="0">
                <a:solidFill>
                  <a:srgbClr val="000000"/>
                </a:solidFill>
              </a:rPr>
              <a:t> </a:t>
            </a:r>
            <a:r>
              <a:rPr lang="it-IT" altLang="it-IT" sz="2000" b="1" dirty="0">
                <a:solidFill>
                  <a:srgbClr val="FF0000"/>
                </a:solidFill>
              </a:rPr>
              <a:t>professionali</a:t>
            </a:r>
            <a:r>
              <a:rPr lang="it-IT" altLang="it-IT" sz="2000" dirty="0">
                <a:solidFill>
                  <a:srgbClr val="000000"/>
                </a:solidFill>
              </a:rPr>
              <a:t>) con cui i docenti di Tor Vergata hanno avuto una collaborazione, una partecipazione a progetto, spin-off, start-up e ogni genere di collaborazione tra il mondo accademico e d’impresa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b="1" dirty="0"/>
              <a:t>L’università fornisce un proprio elenco di accademici e di aziende. Il limite è di 400 accademici e 400 referenti aziendali ogni anno  </a:t>
            </a:r>
            <a:r>
              <a:rPr lang="it-IT" altLang="it-IT" b="1" i="1" dirty="0"/>
              <a:t>(limite imposto da QS)</a:t>
            </a: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200" dirty="0"/>
              <a:t>Peso delle </a:t>
            </a:r>
            <a:r>
              <a:rPr lang="it-IT" altLang="it-IT" sz="2200" dirty="0">
                <a:solidFill>
                  <a:srgbClr val="000000"/>
                </a:solidFill>
              </a:rPr>
              <a:t>“</a:t>
            </a:r>
            <a:r>
              <a:rPr lang="it-IT" sz="2200" dirty="0" err="1"/>
              <a:t>Nominations</a:t>
            </a:r>
            <a:r>
              <a:rPr lang="it-IT" altLang="it-IT" sz="2200" dirty="0">
                <a:solidFill>
                  <a:srgbClr val="000000"/>
                </a:solidFill>
              </a:rPr>
              <a:t>“</a:t>
            </a:r>
            <a:endParaRPr lang="it-IT" sz="2200" dirty="0"/>
          </a:p>
          <a:p>
            <a:pPr lvl="1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00000"/>
                </a:solidFill>
              </a:rPr>
              <a:t>  Per l’</a:t>
            </a:r>
            <a:r>
              <a:rPr lang="it-IT" altLang="it-IT" sz="2000" b="1" dirty="0" err="1">
                <a:solidFill>
                  <a:srgbClr val="000000"/>
                </a:solidFill>
              </a:rPr>
              <a:t>Academic</a:t>
            </a:r>
            <a:r>
              <a:rPr lang="it-IT" altLang="it-IT" sz="2000" dirty="0">
                <a:solidFill>
                  <a:srgbClr val="000000"/>
                </a:solidFill>
              </a:rPr>
              <a:t> </a:t>
            </a:r>
            <a:r>
              <a:rPr lang="it-IT" altLang="it-IT" sz="2000" b="1" dirty="0" err="1">
                <a:solidFill>
                  <a:srgbClr val="000000"/>
                </a:solidFill>
              </a:rPr>
              <a:t>Survey</a:t>
            </a:r>
            <a:r>
              <a:rPr lang="it-IT" altLang="it-IT" sz="2000" b="1" dirty="0">
                <a:solidFill>
                  <a:srgbClr val="000000"/>
                </a:solidFill>
              </a:rPr>
              <a:t> </a:t>
            </a:r>
            <a:r>
              <a:rPr lang="it-IT" altLang="it-IT" sz="2000" dirty="0">
                <a:solidFill>
                  <a:srgbClr val="000000"/>
                </a:solidFill>
              </a:rPr>
              <a:t>è di 0.85 per le segnalazioni internazionali e 0.15 per quelle nazionali                  conviene scegliere </a:t>
            </a:r>
            <a:r>
              <a:rPr lang="it-IT" altLang="it-IT" sz="2000" b="1" dirty="0">
                <a:solidFill>
                  <a:srgbClr val="FF0000"/>
                </a:solidFill>
              </a:rPr>
              <a:t>docenti internazionali</a:t>
            </a:r>
          </a:p>
          <a:p>
            <a:pPr lvl="1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00000"/>
                </a:solidFill>
              </a:rPr>
              <a:t>  Per l’</a:t>
            </a:r>
            <a:r>
              <a:rPr lang="it-IT" altLang="it-IT" sz="2000" b="1" dirty="0" err="1">
                <a:solidFill>
                  <a:srgbClr val="000000"/>
                </a:solidFill>
              </a:rPr>
              <a:t>Employer</a:t>
            </a:r>
            <a:r>
              <a:rPr lang="it-IT" altLang="it-IT" sz="2000" b="1" dirty="0">
                <a:solidFill>
                  <a:srgbClr val="000000"/>
                </a:solidFill>
              </a:rPr>
              <a:t> </a:t>
            </a:r>
            <a:r>
              <a:rPr lang="it-IT" altLang="it-IT" sz="2000" b="1" dirty="0" err="1">
                <a:solidFill>
                  <a:srgbClr val="000000"/>
                </a:solidFill>
              </a:rPr>
              <a:t>Survey</a:t>
            </a:r>
            <a:r>
              <a:rPr lang="it-IT" altLang="it-IT" sz="2000" dirty="0">
                <a:solidFill>
                  <a:srgbClr val="000000"/>
                </a:solidFill>
              </a:rPr>
              <a:t> è di 0.50 per le segnalazioni internazionali; 0.50 per quelle nazionali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643051" y="289636"/>
            <a:ext cx="5041587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Scelta dei contatti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392A2F1C-8227-174E-BFC8-C2E28E0A9710}"/>
              </a:ext>
            </a:extLst>
          </p:cNvPr>
          <p:cNvSpPr/>
          <p:nvPr/>
        </p:nvSpPr>
        <p:spPr>
          <a:xfrm>
            <a:off x="2451129" y="5783491"/>
            <a:ext cx="632734" cy="173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1585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olo 1"/>
          <p:cNvSpPr txBox="1">
            <a:spLocks/>
          </p:cNvSpPr>
          <p:nvPr/>
        </p:nvSpPr>
        <p:spPr>
          <a:xfrm>
            <a:off x="3260518" y="205803"/>
            <a:ext cx="5343929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Docente internazionale</a:t>
            </a:r>
          </a:p>
        </p:txBody>
      </p:sp>
      <p:pic>
        <p:nvPicPr>
          <p:cNvPr id="36" name="Immagin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225"/>
            <a:ext cx="2769265" cy="643812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579340" y="1191713"/>
            <a:ext cx="6884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it-IT" sz="2000" dirty="0"/>
          </a:p>
        </p:txBody>
      </p:sp>
      <p:sp>
        <p:nvSpPr>
          <p:cNvPr id="50" name="TextBox 59"/>
          <p:cNvSpPr txBox="1"/>
          <p:nvPr/>
        </p:nvSpPr>
        <p:spPr bwMode="auto">
          <a:xfrm rot="20520000">
            <a:off x="8417537" y="3809865"/>
            <a:ext cx="37382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j-lt"/>
                <a:ea typeface="+mn-ea"/>
              </a:rPr>
              <a:t>5%</a:t>
            </a:r>
          </a:p>
        </p:txBody>
      </p:sp>
      <p:sp>
        <p:nvSpPr>
          <p:cNvPr id="51" name="TextBox 59"/>
          <p:cNvSpPr txBox="1"/>
          <p:nvPr/>
        </p:nvSpPr>
        <p:spPr bwMode="auto">
          <a:xfrm rot="20520000">
            <a:off x="7276686" y="5304024"/>
            <a:ext cx="37382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j-lt"/>
                <a:ea typeface="+mn-ea"/>
              </a:rPr>
              <a:t>5%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220520" y="842037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Cosa si intende con </a:t>
            </a:r>
            <a:r>
              <a:rPr lang="it-IT" sz="2200" b="1" dirty="0">
                <a:solidFill>
                  <a:srgbClr val="FF0000"/>
                </a:solidFill>
              </a:rPr>
              <a:t>docente internazionale?</a:t>
            </a:r>
          </a:p>
          <a:p>
            <a:endParaRPr lang="it-IT" altLang="it-IT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Non riguarda </a:t>
            </a:r>
            <a:r>
              <a:rPr lang="it-IT" altLang="it-IT" sz="2000" dirty="0">
                <a:solidFill>
                  <a:srgbClr val="000000"/>
                </a:solidFill>
              </a:rPr>
              <a:t>la cittadinanza del docente che partecipa al sondaggio, </a:t>
            </a:r>
            <a:r>
              <a:rPr lang="it-IT" altLang="it-IT" sz="2000" dirty="0" err="1">
                <a:solidFill>
                  <a:srgbClr val="000000"/>
                </a:solidFill>
              </a:rPr>
              <a:t>nè</a:t>
            </a:r>
            <a:r>
              <a:rPr lang="it-IT" altLang="it-IT" sz="2000" dirty="0">
                <a:solidFill>
                  <a:srgbClr val="000000"/>
                </a:solidFill>
              </a:rPr>
              <a:t> la nazione presso cui l’Università in cui opera è posizionata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00000"/>
                </a:solidFill>
              </a:rPr>
              <a:t>QS chiede ad ogni docente intervistato di </a:t>
            </a:r>
            <a:r>
              <a:rPr lang="it-IT" altLang="it-IT" sz="2000" b="1" dirty="0">
                <a:solidFill>
                  <a:srgbClr val="FF0000"/>
                </a:solidFill>
              </a:rPr>
              <a:t>auto-definire</a:t>
            </a:r>
            <a:r>
              <a:rPr lang="it-IT" altLang="it-IT" sz="2000" dirty="0">
                <a:solidFill>
                  <a:srgbClr val="000000"/>
                </a:solidFill>
              </a:rPr>
              <a:t> il Paese il cui contesto accademico è a lui/lei </a:t>
            </a:r>
            <a:r>
              <a:rPr lang="it-IT" altLang="it-IT" sz="2000" b="1" i="1" dirty="0">
                <a:solidFill>
                  <a:srgbClr val="FF0000"/>
                </a:solidFill>
              </a:rPr>
              <a:t>più familiare (contesto domestico). </a:t>
            </a:r>
            <a:r>
              <a:rPr lang="it-IT" altLang="it-IT" sz="2000" b="1" i="1" dirty="0"/>
              <a:t>Deve poi indicare 10 università domestiche e 30 università internazionali (non domestiche)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Es1: se il docente segnalato dichiara di conoscere meglio il contesto italiano, le </a:t>
            </a:r>
            <a:r>
              <a:rPr lang="it-IT" sz="2000" dirty="0" err="1"/>
              <a:t>nominations</a:t>
            </a:r>
            <a:r>
              <a:rPr lang="it-IT" sz="2000" dirty="0"/>
              <a:t> ad università italiane (in </a:t>
            </a:r>
            <a:r>
              <a:rPr lang="it-IT" sz="2000" dirty="0" err="1"/>
              <a:t>num</a:t>
            </a:r>
            <a:r>
              <a:rPr lang="it-IT" sz="2000" dirty="0"/>
              <a:t>. di 10) saranno considerate </a:t>
            </a:r>
            <a:r>
              <a:rPr lang="it-IT" sz="2000" b="1" dirty="0">
                <a:solidFill>
                  <a:srgbClr val="FF0000"/>
                </a:solidFill>
              </a:rPr>
              <a:t>domestiche</a:t>
            </a:r>
            <a:r>
              <a:rPr lang="it-IT" sz="2000" dirty="0"/>
              <a:t> (valgono 0,15 punti). Le </a:t>
            </a:r>
            <a:r>
              <a:rPr lang="it-IT" sz="2000" dirty="0" err="1"/>
              <a:t>nominations</a:t>
            </a:r>
            <a:r>
              <a:rPr lang="it-IT" sz="2000" dirty="0"/>
              <a:t> ad università locate in qualsiasi altro Paese diverso dall’Italia (</a:t>
            </a:r>
            <a:r>
              <a:rPr lang="it-IT" sz="2000" b="1" dirty="0">
                <a:solidFill>
                  <a:srgbClr val="FF0000"/>
                </a:solidFill>
              </a:rPr>
              <a:t>internazionali</a:t>
            </a:r>
            <a:r>
              <a:rPr lang="it-IT" sz="2000" dirty="0"/>
              <a:t>) in </a:t>
            </a:r>
            <a:r>
              <a:rPr lang="it-IT" sz="2000" dirty="0" err="1"/>
              <a:t>num</a:t>
            </a:r>
            <a:r>
              <a:rPr lang="it-IT" sz="2000" dirty="0"/>
              <a:t>. di 30 varranno 0,85 punti</a:t>
            </a:r>
            <a:br>
              <a:rPr lang="it-IT" sz="2000" dirty="0"/>
            </a:b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Es2: se il docente segnalato dichiara di conoscere meglio un contesto </a:t>
            </a:r>
            <a:r>
              <a:rPr lang="it-IT" sz="2000" b="1" dirty="0"/>
              <a:t>diverso</a:t>
            </a:r>
            <a:r>
              <a:rPr lang="it-IT" sz="2000" dirty="0"/>
              <a:t> da quello italiano, le “</a:t>
            </a:r>
            <a:r>
              <a:rPr lang="it-IT" sz="2000" dirty="0" err="1"/>
              <a:t>nominations</a:t>
            </a:r>
            <a:r>
              <a:rPr lang="it-IT" sz="2000" dirty="0"/>
              <a:t>” ad università italiane saranno considerate </a:t>
            </a:r>
            <a:r>
              <a:rPr lang="it-IT" sz="2000" b="1" dirty="0">
                <a:solidFill>
                  <a:srgbClr val="FF0000"/>
                </a:solidFill>
              </a:rPr>
              <a:t>internazionali</a:t>
            </a:r>
            <a:r>
              <a:rPr lang="it-IT" sz="2000" dirty="0"/>
              <a:t> – varranno 0,85 punti. Varranno 0,15 punti le </a:t>
            </a:r>
            <a:r>
              <a:rPr lang="it-IT" sz="2000" dirty="0" err="1"/>
              <a:t>nominations</a:t>
            </a:r>
            <a:r>
              <a:rPr lang="it-IT" sz="2000" dirty="0"/>
              <a:t> considerate domestiche (cioè del contesto familiare)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380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olo 1"/>
          <p:cNvSpPr txBox="1">
            <a:spLocks/>
          </p:cNvSpPr>
          <p:nvPr/>
        </p:nvSpPr>
        <p:spPr>
          <a:xfrm>
            <a:off x="3260518" y="205803"/>
            <a:ext cx="5343929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Ranking by </a:t>
            </a:r>
            <a:r>
              <a:rPr lang="it-IT" sz="2800" dirty="0" err="1"/>
              <a:t>subject</a:t>
            </a:r>
            <a:endParaRPr lang="it-IT" sz="2800" dirty="0"/>
          </a:p>
        </p:txBody>
      </p:sp>
      <p:pic>
        <p:nvPicPr>
          <p:cNvPr id="36" name="Immagin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225"/>
            <a:ext cx="2769265" cy="643812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579340" y="1191713"/>
            <a:ext cx="6884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it-IT" sz="2000" dirty="0"/>
          </a:p>
        </p:txBody>
      </p:sp>
      <p:sp>
        <p:nvSpPr>
          <p:cNvPr id="50" name="TextBox 59"/>
          <p:cNvSpPr txBox="1"/>
          <p:nvPr/>
        </p:nvSpPr>
        <p:spPr bwMode="auto">
          <a:xfrm rot="20520000">
            <a:off x="8417537" y="3809865"/>
            <a:ext cx="37382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j-lt"/>
                <a:ea typeface="+mn-ea"/>
              </a:rPr>
              <a:t>5%</a:t>
            </a:r>
          </a:p>
        </p:txBody>
      </p:sp>
      <p:sp>
        <p:nvSpPr>
          <p:cNvPr id="51" name="TextBox 59"/>
          <p:cNvSpPr txBox="1"/>
          <p:nvPr/>
        </p:nvSpPr>
        <p:spPr bwMode="auto">
          <a:xfrm rot="20520000">
            <a:off x="7276686" y="5304024"/>
            <a:ext cx="37382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j-lt"/>
                <a:ea typeface="+mn-ea"/>
              </a:rPr>
              <a:t>5%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215516" y="1059120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Cosa fa il </a:t>
            </a:r>
            <a:r>
              <a:rPr lang="it-IT" sz="2200" b="1" dirty="0"/>
              <a:t>docente invitato </a:t>
            </a:r>
            <a:r>
              <a:rPr lang="it-IT" sz="2200" dirty="0"/>
              <a:t>a partecipare alla </a:t>
            </a:r>
            <a:r>
              <a:rPr lang="it-IT" sz="2200" dirty="0" err="1"/>
              <a:t>survey</a:t>
            </a:r>
            <a:r>
              <a:rPr lang="it-IT" sz="2200" dirty="0"/>
              <a:t> QS?</a:t>
            </a:r>
          </a:p>
          <a:p>
            <a:endParaRPr lang="it-IT" altLang="it-IT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rgbClr val="000000"/>
                </a:solidFill>
              </a:rPr>
              <a:t>Il docente definisce 2 discipline (tra le 48 utilizzate attualmente per compilare il </a:t>
            </a:r>
            <a:r>
              <a:rPr lang="it-IT" sz="2200" dirty="0"/>
              <a:t>“</a:t>
            </a:r>
            <a:r>
              <a:rPr lang="it-IT" altLang="it-IT" sz="2200" b="1" dirty="0">
                <a:solidFill>
                  <a:srgbClr val="FF0000"/>
                </a:solidFill>
              </a:rPr>
              <a:t>ranking by </a:t>
            </a:r>
            <a:r>
              <a:rPr lang="it-IT" altLang="it-IT" sz="2200" b="1" dirty="0" err="1">
                <a:solidFill>
                  <a:srgbClr val="FF0000"/>
                </a:solidFill>
              </a:rPr>
              <a:t>subject</a:t>
            </a:r>
            <a:r>
              <a:rPr lang="it-IT" sz="2200" dirty="0"/>
              <a:t>”</a:t>
            </a:r>
            <a:r>
              <a:rPr lang="it-IT" altLang="it-IT" sz="2200" dirty="0">
                <a:solidFill>
                  <a:srgbClr val="000000"/>
                </a:solidFill>
              </a:rPr>
              <a:t> di QS) in cui si reputa esperto (</a:t>
            </a:r>
            <a:r>
              <a:rPr lang="it-IT" altLang="it-IT" sz="2200" b="1" dirty="0">
                <a:solidFill>
                  <a:srgbClr val="FF0000"/>
                </a:solidFill>
              </a:rPr>
              <a:t>discipline di riferimento</a:t>
            </a:r>
            <a:r>
              <a:rPr lang="it-IT" altLang="it-IT" sz="2200" dirty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rgbClr val="000000"/>
                </a:solidFill>
              </a:rPr>
              <a:t>Le università che il docente nominerà nel sondaggio riceveranno punteggio per le discipline per cui il docente si è auto-definito esperto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rgbClr val="000000"/>
                </a:solidFill>
              </a:rPr>
              <a:t>Ricapitolando: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b="1" i="1" dirty="0">
                <a:solidFill>
                  <a:srgbClr val="000000"/>
                </a:solidFill>
              </a:rPr>
              <a:t>Mario Rossi (docente di Roma 3 da noi segnalato) definisce come contesto familiare quello italiano. Tra le 10 </a:t>
            </a:r>
            <a:r>
              <a:rPr lang="it-IT" sz="2200" b="1" i="1" dirty="0" err="1">
                <a:solidFill>
                  <a:srgbClr val="000000"/>
                </a:solidFill>
              </a:rPr>
              <a:t>nominations</a:t>
            </a:r>
            <a:r>
              <a:rPr lang="it-IT" sz="2200" b="1" i="1" dirty="0">
                <a:solidFill>
                  <a:srgbClr val="000000"/>
                </a:solidFill>
              </a:rPr>
              <a:t> domestiche nomina TV: la nomination vale 0.15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b="1" i="1" dirty="0">
                <a:solidFill>
                  <a:srgbClr val="000000"/>
                </a:solidFill>
              </a:rPr>
              <a:t>John Smith (docente di Imperial College (UK) da noi segnalato) definisce come contesto familiare quello inglese. Tra le 30 </a:t>
            </a:r>
            <a:r>
              <a:rPr lang="it-IT" sz="2200" b="1" i="1" dirty="0" err="1">
                <a:solidFill>
                  <a:srgbClr val="000000"/>
                </a:solidFill>
              </a:rPr>
              <a:t>nominations</a:t>
            </a:r>
            <a:r>
              <a:rPr lang="it-IT" sz="2200" b="1" i="1" dirty="0">
                <a:solidFill>
                  <a:srgbClr val="000000"/>
                </a:solidFill>
              </a:rPr>
              <a:t> internazionali nomina TV: la nomination vale 0.85</a:t>
            </a:r>
          </a:p>
          <a:p>
            <a:pPr marL="457200" indent="-457200">
              <a:buFont typeface="+mj-lt"/>
              <a:buAutoNum type="arabicPeriod"/>
            </a:pPr>
            <a:endParaRPr lang="it-IT" sz="2200" b="1" i="1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000" b="1" i="1" dirty="0"/>
          </a:p>
        </p:txBody>
      </p:sp>
    </p:spTree>
    <p:extLst>
      <p:ext uri="{BB962C8B-B14F-4D97-AF65-F5344CB8AC3E}">
        <p14:creationId xmlns:p14="http://schemas.microsoft.com/office/powerpoint/2010/main" val="241018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2345" y="940761"/>
            <a:ext cx="875931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2000" b="1" u="sng" dirty="0">
                <a:solidFill>
                  <a:srgbClr val="000000"/>
                </a:solidFill>
              </a:rPr>
              <a:t>Per la parte accademica</a:t>
            </a:r>
            <a:r>
              <a:rPr lang="it-IT" altLang="it-IT" sz="2000" b="1" dirty="0">
                <a:solidFill>
                  <a:srgbClr val="000000"/>
                </a:solidFill>
              </a:rPr>
              <a:t> </a:t>
            </a:r>
          </a:p>
          <a:p>
            <a:pPr algn="just">
              <a:spcBef>
                <a:spcPct val="0"/>
              </a:spcBef>
            </a:pPr>
            <a:endParaRPr lang="it-IT" altLang="it-IT" sz="2000" b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Prediligere docenti e ricercatori </a:t>
            </a:r>
            <a:r>
              <a:rPr lang="it-IT" dirty="0"/>
              <a:t>“</a:t>
            </a:r>
            <a:r>
              <a:rPr lang="it-IT" altLang="it-IT" dirty="0">
                <a:solidFill>
                  <a:srgbClr val="000000"/>
                </a:solidFill>
              </a:rPr>
              <a:t>internazionali</a:t>
            </a:r>
            <a:r>
              <a:rPr lang="it-IT" dirty="0"/>
              <a:t>”</a:t>
            </a:r>
            <a:r>
              <a:rPr lang="it-IT" altLang="it-IT" dirty="0">
                <a:solidFill>
                  <a:srgbClr val="000000"/>
                </a:solidFill>
              </a:rPr>
              <a:t>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Prediligere docenti e ricercatori con cui si hanno stretti rapporti di collaborazione ai quali anticipare anche con e-mail «amichevole» il futuro invio di e-mail «ufficiale» dal vostro dipartimento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RICORDA: Ogni nomination ha lo stesso valore a prescindere dal ruolo del docente (ricercatore, PA o PO) e dalla reputazione dell’ateneo presso cui lavora 	</a:t>
            </a:r>
          </a:p>
          <a:p>
            <a:pPr marL="742950" lvl="2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rgbClr val="000000"/>
                </a:solidFill>
              </a:rPr>
              <a:t>Esempio: una nomination ricevuta da un ricercatore dell’Università di Malta, non tracciata dai maggiori ranking internazionali, vale quanto la nomination ricevuta dal rettore dell’Università di Cambridge</a:t>
            </a:r>
            <a:endParaRPr lang="it-IT" altLang="it-IT" sz="1600" dirty="0"/>
          </a:p>
          <a:p>
            <a:pPr lvl="1" algn="just">
              <a:spcBef>
                <a:spcPct val="0"/>
              </a:spcBef>
            </a:pPr>
            <a:endParaRPr lang="it-IT" altLang="it-IT" dirty="0">
              <a:solidFill>
                <a:srgbClr val="FF0000"/>
              </a:solidFill>
            </a:endParaRPr>
          </a:p>
          <a:p>
            <a:pPr marL="84138" lvl="1" algn="just">
              <a:spcBef>
                <a:spcPct val="0"/>
              </a:spcBef>
            </a:pPr>
            <a:r>
              <a:rPr lang="it-IT" altLang="it-IT" sz="2000" b="1" u="sng" dirty="0">
                <a:solidFill>
                  <a:srgbClr val="000000"/>
                </a:solidFill>
              </a:rPr>
              <a:t>Per la parte aziendale</a:t>
            </a:r>
            <a:r>
              <a:rPr lang="it-IT" altLang="it-IT" sz="2000" b="1" dirty="0">
                <a:solidFill>
                  <a:srgbClr val="000000"/>
                </a:solidFill>
              </a:rPr>
              <a:t> </a:t>
            </a:r>
          </a:p>
          <a:p>
            <a:pPr marL="84138" lvl="1" algn="just">
              <a:spcBef>
                <a:spcPct val="0"/>
              </a:spcBef>
            </a:pPr>
            <a:endParaRPr lang="it-IT" altLang="it-IT" sz="2000" b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Referenti delle risorse umane, manager di progetto, consulenti (con </a:t>
            </a:r>
            <a:r>
              <a:rPr lang="it-IT" altLang="it-IT" b="1" dirty="0">
                <a:solidFill>
                  <a:srgbClr val="FF0000"/>
                </a:solidFill>
              </a:rPr>
              <a:t>email aziendale</a:t>
            </a:r>
            <a:r>
              <a:rPr lang="it-IT" altLang="it-IT" dirty="0">
                <a:solidFill>
                  <a:srgbClr val="000000"/>
                </a:solidFill>
              </a:rPr>
              <a:t>), soci di studi commercialisti o di avvocati (con </a:t>
            </a:r>
            <a:r>
              <a:rPr lang="it-IT" altLang="it-IT" b="1" dirty="0">
                <a:solidFill>
                  <a:srgbClr val="FF0000"/>
                </a:solidFill>
              </a:rPr>
              <a:t>email aziendali</a:t>
            </a:r>
            <a:r>
              <a:rPr lang="it-IT" altLang="it-IT" dirty="0">
                <a:solidFill>
                  <a:srgbClr val="000000"/>
                </a:solidFill>
              </a:rPr>
              <a:t>), titolari di aziende pubbliche e private, piccole medie e grandi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Sia italiani che internazionali (</a:t>
            </a:r>
            <a:r>
              <a:rPr lang="it-IT" altLang="it-IT" dirty="0" err="1">
                <a:solidFill>
                  <a:srgbClr val="000000"/>
                </a:solidFill>
              </a:rPr>
              <a:t>nominations</a:t>
            </a:r>
            <a:r>
              <a:rPr lang="it-IT" altLang="it-IT" dirty="0">
                <a:solidFill>
                  <a:srgbClr val="000000"/>
                </a:solidFill>
              </a:rPr>
              <a:t> domestiche e internazionali: stesso peso)</a:t>
            </a:r>
          </a:p>
          <a:p>
            <a:pPr marL="742950" lvl="1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I docenti di Tor Vergata che svolgono attività di consulenza esterne possono partecipare al sondaggio </a:t>
            </a:r>
            <a:r>
              <a:rPr lang="it-IT" dirty="0"/>
              <a:t>“</a:t>
            </a:r>
            <a:r>
              <a:rPr lang="it-IT" altLang="it-IT" dirty="0" err="1">
                <a:solidFill>
                  <a:srgbClr val="000000"/>
                </a:solidFill>
              </a:rPr>
              <a:t>employer</a:t>
            </a:r>
            <a:r>
              <a:rPr lang="it-IT" dirty="0"/>
              <a:t> ”</a:t>
            </a:r>
            <a:r>
              <a:rPr lang="it-IT" altLang="it-IT" dirty="0">
                <a:solidFill>
                  <a:srgbClr val="000000"/>
                </a:solidFill>
              </a:rPr>
              <a:t> utilizzando </a:t>
            </a:r>
            <a:r>
              <a:rPr lang="it-IT" altLang="it-IT" b="1" dirty="0">
                <a:solidFill>
                  <a:srgbClr val="FF0000"/>
                </a:solidFill>
              </a:rPr>
              <a:t>l’account di posta aziendale (si autonominano!)</a:t>
            </a: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643051" y="289636"/>
            <a:ext cx="5041587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 err="1"/>
              <a:t>Tips</a:t>
            </a:r>
            <a:r>
              <a:rPr lang="it-IT" sz="2800" dirty="0"/>
              <a:t> per la scelta!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5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2345" y="940761"/>
            <a:ext cx="875931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ct val="0"/>
              </a:spcBef>
            </a:pPr>
            <a:endParaRPr lang="it-IT" altLang="it-IT" dirty="0">
              <a:solidFill>
                <a:srgbClr val="FF0000"/>
              </a:solidFill>
            </a:endParaRPr>
          </a:p>
          <a:p>
            <a:pPr marL="84138" lvl="1" algn="just">
              <a:spcBef>
                <a:spcPct val="0"/>
              </a:spcBef>
            </a:pPr>
            <a:r>
              <a:rPr lang="it-IT" altLang="it-IT" sz="2000" b="1" u="sng" dirty="0">
                <a:solidFill>
                  <a:srgbClr val="000000"/>
                </a:solidFill>
              </a:rPr>
              <a:t>Per la parte aziendale</a:t>
            </a:r>
            <a:r>
              <a:rPr lang="it-IT" altLang="it-IT" sz="2000" b="1" dirty="0">
                <a:solidFill>
                  <a:srgbClr val="000000"/>
                </a:solidFill>
              </a:rPr>
              <a:t> </a:t>
            </a:r>
          </a:p>
          <a:p>
            <a:pPr marL="84138" lvl="1" algn="just">
              <a:spcBef>
                <a:spcPct val="0"/>
              </a:spcBef>
            </a:pPr>
            <a:endParaRPr lang="it-IT" altLang="it-IT" sz="2000" b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Anche i docenti di Tor Vergata con studi da commercialista/avvocato/studi di ingegneria/architetto possono partecipare al sondaggio </a:t>
            </a:r>
            <a:r>
              <a:rPr lang="it-IT" dirty="0"/>
              <a:t>“</a:t>
            </a:r>
            <a:r>
              <a:rPr lang="it-IT" altLang="it-IT" dirty="0" err="1">
                <a:solidFill>
                  <a:srgbClr val="000000"/>
                </a:solidFill>
              </a:rPr>
              <a:t>employer</a:t>
            </a:r>
            <a:r>
              <a:rPr lang="it-IT" dirty="0"/>
              <a:t>”</a:t>
            </a:r>
            <a:r>
              <a:rPr lang="it-IT" altLang="it-IT" dirty="0">
                <a:solidFill>
                  <a:srgbClr val="000000"/>
                </a:solidFill>
              </a:rPr>
              <a:t> utilizzando </a:t>
            </a:r>
            <a:r>
              <a:rPr lang="it-IT" altLang="it-IT" b="1" dirty="0">
                <a:solidFill>
                  <a:srgbClr val="FF0000"/>
                </a:solidFill>
              </a:rPr>
              <a:t>l’account di posta aziendale (si autonominano!)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altLang="it-IT" b="1" dirty="0">
              <a:solidFill>
                <a:srgbClr val="FF0000"/>
              </a:solidFill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/>
              <a:t>Si possono nominare più persone che appartengono alla stessa azienda/società (basta che abbiano e-mail diverse)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altLang="it-IT" dirty="0"/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dirty="0"/>
              <a:t>Valgono anche segnalazioni di persone che lavorano presso enti pubblici (es. musei) o presso centri di ricerca (es. CNRS)</a:t>
            </a: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643051" y="289636"/>
            <a:ext cx="5041587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Altri </a:t>
            </a:r>
            <a:r>
              <a:rPr lang="it-IT" sz="2800" dirty="0" err="1"/>
              <a:t>Tips</a:t>
            </a:r>
            <a:r>
              <a:rPr lang="it-IT" sz="2800" dirty="0"/>
              <a:t> per la scelta!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6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052736"/>
            <a:ext cx="8505126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1700" dirty="0">
                <a:solidFill>
                  <a:srgbClr val="000000"/>
                </a:solidFill>
              </a:rPr>
              <a:t>Quest’anno l’Università di Tor Vergata si doterà di uno strumento gestionale (di proprietà QS) per la </a:t>
            </a:r>
            <a:r>
              <a:rPr lang="it-IT" altLang="it-IT" sz="1700" b="1" dirty="0">
                <a:solidFill>
                  <a:srgbClr val="000000"/>
                </a:solidFill>
              </a:rPr>
              <a:t>gestione delle mailing list accademiche e aziendali</a:t>
            </a:r>
          </a:p>
          <a:p>
            <a:pPr algn="just">
              <a:spcBef>
                <a:spcPct val="0"/>
              </a:spcBef>
            </a:pPr>
            <a:endParaRPr lang="it-IT" altLang="it-IT" sz="1700" b="1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  <a:buFont typeface="+mj-lt"/>
              <a:buAutoNum type="arabicPeriod"/>
            </a:pPr>
            <a:r>
              <a:rPr lang="it-IT" altLang="it-IT" sz="1700" b="1" dirty="0">
                <a:solidFill>
                  <a:srgbClr val="FF0000"/>
                </a:solidFill>
                <a:highlight>
                  <a:srgbClr val="FFFF00"/>
                </a:highlight>
              </a:rPr>
              <a:t>Raccolta interna dei nominativi accademici e aziendali</a:t>
            </a:r>
            <a:r>
              <a:rPr lang="it-IT" altLang="it-IT" sz="1700" dirty="0">
                <a:solidFill>
                  <a:srgbClr val="000000"/>
                </a:solidFill>
                <a:highlight>
                  <a:srgbClr val="FFFF00"/>
                </a:highlight>
              </a:rPr>
              <a:t>: da </a:t>
            </a:r>
            <a:r>
              <a:rPr lang="it-IT" altLang="it-IT" sz="1700" b="1" dirty="0">
                <a:solidFill>
                  <a:srgbClr val="000000"/>
                </a:solidFill>
                <a:highlight>
                  <a:srgbClr val="FFFF00"/>
                </a:highlight>
              </a:rPr>
              <a:t>metà Novembre</a:t>
            </a:r>
            <a:r>
              <a:rPr lang="it-IT" altLang="it-IT" sz="1700" dirty="0">
                <a:solidFill>
                  <a:srgbClr val="000000"/>
                </a:solidFill>
                <a:highlight>
                  <a:srgbClr val="FFFF00"/>
                </a:highlight>
              </a:rPr>
              <a:t> a </a:t>
            </a:r>
            <a:r>
              <a:rPr lang="it-IT" altLang="it-IT" sz="1700" b="1" dirty="0">
                <a:solidFill>
                  <a:srgbClr val="000000"/>
                </a:solidFill>
                <a:highlight>
                  <a:srgbClr val="FFFF00"/>
                </a:highlight>
              </a:rPr>
              <a:t>metà Dicembre</a:t>
            </a:r>
            <a:r>
              <a:rPr lang="it-IT" altLang="it-IT" sz="1700" dirty="0">
                <a:solidFill>
                  <a:srgbClr val="000000"/>
                </a:solidFill>
                <a:highlight>
                  <a:srgbClr val="FFFF00"/>
                </a:highlight>
              </a:rPr>
              <a:t>. Ai nostri docenti verrà inviata una e-mail con un </a:t>
            </a:r>
            <a:r>
              <a:rPr lang="it-IT" altLang="it-IT" sz="1700" b="1" dirty="0">
                <a:solidFill>
                  <a:srgbClr val="000000"/>
                </a:solidFill>
                <a:highlight>
                  <a:srgbClr val="FFFF00"/>
                </a:highlight>
              </a:rPr>
              <a:t>link</a:t>
            </a:r>
            <a:r>
              <a:rPr lang="it-IT" altLang="it-IT" sz="1700" dirty="0">
                <a:solidFill>
                  <a:srgbClr val="000000"/>
                </a:solidFill>
                <a:highlight>
                  <a:srgbClr val="FFFF00"/>
                </a:highlight>
              </a:rPr>
              <a:t> con cui si accederà ad una pagina con alcuni campi da riempire. </a:t>
            </a:r>
            <a:r>
              <a:rPr lang="it-IT" altLang="it-IT" sz="1700" b="1" dirty="0">
                <a:solidFill>
                  <a:srgbClr val="000000"/>
                </a:solidFill>
                <a:highlight>
                  <a:srgbClr val="FFFF00"/>
                </a:highlight>
              </a:rPr>
              <a:t>FINE DEI NOSTRI LAVORI! </a:t>
            </a:r>
          </a:p>
          <a:p>
            <a:pPr marL="342900" indent="-342900" algn="just">
              <a:spcBef>
                <a:spcPct val="0"/>
              </a:spcBef>
              <a:buFont typeface="+mj-lt"/>
              <a:buAutoNum type="arabicPeriod"/>
            </a:pPr>
            <a:endParaRPr lang="en-GB" altLang="it-IT" sz="1600" b="1" dirty="0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0"/>
              </a:spcBef>
              <a:buFont typeface="+mj-lt"/>
              <a:buAutoNum type="arabicPeriod"/>
            </a:pPr>
            <a:r>
              <a:rPr lang="it-IT" altLang="it-IT" sz="1700" b="1" dirty="0">
                <a:solidFill>
                  <a:srgbClr val="FF0000"/>
                </a:solidFill>
              </a:rPr>
              <a:t>Richieste dei GDPR</a:t>
            </a:r>
            <a:r>
              <a:rPr lang="it-IT" altLang="it-IT" sz="1700" dirty="0">
                <a:solidFill>
                  <a:srgbClr val="000000"/>
                </a:solidFill>
              </a:rPr>
              <a:t>: da </a:t>
            </a:r>
            <a:r>
              <a:rPr lang="it-IT" altLang="it-IT" sz="1700" b="1" dirty="0">
                <a:solidFill>
                  <a:srgbClr val="000000"/>
                </a:solidFill>
              </a:rPr>
              <a:t>metà Dicembre </a:t>
            </a:r>
            <a:r>
              <a:rPr lang="it-IT" altLang="it-IT" sz="1700" dirty="0">
                <a:solidFill>
                  <a:srgbClr val="000000"/>
                </a:solidFill>
              </a:rPr>
              <a:t>e fino a </a:t>
            </a:r>
            <a:r>
              <a:rPr lang="it-IT" altLang="it-IT" sz="1700" b="1" dirty="0">
                <a:solidFill>
                  <a:srgbClr val="000000"/>
                </a:solidFill>
              </a:rPr>
              <a:t>metà Gennaio </a:t>
            </a:r>
            <a:r>
              <a:rPr lang="it-IT" altLang="it-IT" sz="1700" dirty="0">
                <a:solidFill>
                  <a:srgbClr val="000000"/>
                </a:solidFill>
              </a:rPr>
              <a:t>verranno inviate </a:t>
            </a:r>
            <a:r>
              <a:rPr lang="it-IT" altLang="it-IT" sz="1700" b="1" dirty="0">
                <a:solidFill>
                  <a:srgbClr val="000000"/>
                </a:solidFill>
              </a:rPr>
              <a:t>in automatico</a:t>
            </a:r>
            <a:r>
              <a:rPr lang="it-IT" altLang="it-IT" sz="1700" dirty="0">
                <a:solidFill>
                  <a:srgbClr val="000000"/>
                </a:solidFill>
              </a:rPr>
              <a:t> le mail con la richiesta di autorizzazione alla GDPR ai docenti e referenti aziendali da noi segnalati. Il docente Tor Vergata </a:t>
            </a:r>
            <a:r>
              <a:rPr lang="it-IT" altLang="it-IT" sz="1700" b="1" dirty="0">
                <a:solidFill>
                  <a:srgbClr val="000000"/>
                </a:solidFill>
              </a:rPr>
              <a:t>segnalante</a:t>
            </a:r>
            <a:r>
              <a:rPr lang="it-IT" altLang="it-IT" sz="1700" dirty="0">
                <a:solidFill>
                  <a:srgbClr val="000000"/>
                </a:solidFill>
              </a:rPr>
              <a:t> sarà menzionato nel corpo dell’email ma l’email verrà inviata da una email generica di dipartimento (es: </a:t>
            </a:r>
            <a:r>
              <a:rPr lang="it-IT" altLang="it-IT" sz="1700" dirty="0">
                <a:solidFill>
                  <a:srgbClr val="000000"/>
                </a:solidFill>
                <a:hlinkClick r:id="rId2"/>
              </a:rPr>
              <a:t>economics_finance@uniroma2.it</a:t>
            </a:r>
            <a:r>
              <a:rPr lang="it-IT" altLang="it-IT" sz="1700" dirty="0">
                <a:solidFill>
                  <a:srgbClr val="000000"/>
                </a:solidFill>
              </a:rPr>
              <a:t> per il Dipartimento di Economia e Finanza)</a:t>
            </a:r>
          </a:p>
          <a:p>
            <a:pPr algn="just">
              <a:spcBef>
                <a:spcPct val="0"/>
              </a:spcBef>
            </a:pPr>
            <a:endParaRPr lang="it-IT" altLang="it-IT" sz="17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sz="1700" dirty="0">
                <a:solidFill>
                  <a:srgbClr val="000000"/>
                </a:solidFill>
              </a:rPr>
              <a:t>Qui valutiamo l’effettivo interesse del docente/azienda segnalato/a a voler partecipare!</a:t>
            </a:r>
          </a:p>
          <a:p>
            <a:pPr algn="just">
              <a:spcBef>
                <a:spcPct val="0"/>
              </a:spcBef>
            </a:pPr>
            <a:endParaRPr lang="it-IT" altLang="it-IT" sz="17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sz="1700" dirty="0">
                <a:solidFill>
                  <a:srgbClr val="000000"/>
                </a:solidFill>
                <a:highlight>
                  <a:srgbClr val="FFFF00"/>
                </a:highlight>
              </a:rPr>
              <a:t>Utile anticipare l’e-mail ufficiale con una mail informale da parte nostra (NON CHIEDERE ESPLICITAMENTE DI NOMINARE TOR VERGATA – </a:t>
            </a:r>
            <a:r>
              <a:rPr lang="it-IT" altLang="it-IT" sz="1700" b="1" dirty="0">
                <a:solidFill>
                  <a:srgbClr val="FF0000"/>
                </a:solidFill>
                <a:highlight>
                  <a:srgbClr val="FFFF00"/>
                </a:highlight>
              </a:rPr>
              <a:t>NON È PERMESSO!</a:t>
            </a:r>
            <a:r>
              <a:rPr lang="it-IT" altLang="it-IT" sz="1700" dirty="0">
                <a:solidFill>
                  <a:srgbClr val="000000"/>
                </a:solidFill>
                <a:highlight>
                  <a:srgbClr val="FFFF00"/>
                </a:highlight>
              </a:rPr>
              <a:t>)</a:t>
            </a:r>
            <a:endParaRPr lang="it-IT" altLang="it-IT" sz="1700" b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algn="just">
              <a:spcBef>
                <a:spcPct val="0"/>
              </a:spcBef>
            </a:pPr>
            <a:endParaRPr lang="it-IT" altLang="it-IT" sz="1700" b="1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sz="1700" b="1" dirty="0">
                <a:solidFill>
                  <a:srgbClr val="FF0000"/>
                </a:solidFill>
              </a:rPr>
              <a:t>3.  Campagna esterna</a:t>
            </a:r>
            <a:r>
              <a:rPr lang="it-IT" altLang="it-IT" sz="1700" dirty="0">
                <a:solidFill>
                  <a:srgbClr val="000000"/>
                </a:solidFill>
              </a:rPr>
              <a:t>: </a:t>
            </a:r>
            <a:r>
              <a:rPr lang="it-IT" altLang="it-IT" sz="1700" dirty="0"/>
              <a:t>A marzo, QS invierà il sondaggio QS ai docenti che hanno risposto    positivamente alle richieste di GDPR</a:t>
            </a: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643051" y="289636"/>
            <a:ext cx="5041587" cy="523220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Campagna ranking: </a:t>
            </a:r>
            <a:r>
              <a:rPr lang="it-IT" sz="2800" dirty="0" err="1"/>
              <a:t>timeline</a:t>
            </a:r>
            <a:endParaRPr lang="it-IT" sz="2800" dirty="0"/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24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641104" y="141801"/>
            <a:ext cx="5041587" cy="954107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800" dirty="0"/>
              <a:t>Info richieste per Contatti Accademici e Aziendali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" y="296949"/>
            <a:ext cx="2769265" cy="64381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44008" y="1700808"/>
            <a:ext cx="4932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EAC770A-C6BC-F040-9AB3-91A5BA7E2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41969"/>
            <a:ext cx="6656683" cy="56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2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B7ACB878A28C4A93F973AE8D09A5C5" ma:contentTypeVersion="9" ma:contentTypeDescription="Creare un nuovo documento." ma:contentTypeScope="" ma:versionID="70f2bbe51edb2a6e9e2e46b71903f042">
  <xsd:schema xmlns:xsd="http://www.w3.org/2001/XMLSchema" xmlns:xs="http://www.w3.org/2001/XMLSchema" xmlns:p="http://schemas.microsoft.com/office/2006/metadata/properties" xmlns:ns3="ff79d5c9-88ec-4f4c-ad2d-7d33295d2df3" targetNamespace="http://schemas.microsoft.com/office/2006/metadata/properties" ma:root="true" ma:fieldsID="a1c4c892bccf6a72aa06deffd1ff8d01" ns3:_="">
    <xsd:import namespace="ff79d5c9-88ec-4f4c-ad2d-7d33295d2d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9d5c9-88ec-4f4c-ad2d-7d33295d2d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0D1E81-5E40-4D19-8614-2CFD403C1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9d5c9-88ec-4f4c-ad2d-7d33295d2d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E6E7FF-107E-4CC9-B62E-5AA150173233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ff79d5c9-88ec-4f4c-ad2d-7d33295d2df3"/>
  </ds:schemaRefs>
</ds:datastoreItem>
</file>

<file path=customXml/itemProps3.xml><?xml version="1.0" encoding="utf-8"?>
<ds:datastoreItem xmlns:ds="http://schemas.openxmlformats.org/officeDocument/2006/customXml" ds:itemID="{898B54E8-F14C-4EE4-AD87-8CCA893A58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14774</TotalTime>
  <Words>1113</Words>
  <Application>Microsoft Macintosh PowerPoint</Application>
  <PresentationFormat>Presentazione su schermo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Simonetta Marsiglies</dc:creator>
  <cp:lastModifiedBy>Silvia Licoccia</cp:lastModifiedBy>
  <cp:revision>281</cp:revision>
  <cp:lastPrinted>2018-11-16T17:54:30Z</cp:lastPrinted>
  <dcterms:created xsi:type="dcterms:W3CDTF">2018-11-14T11:07:28Z</dcterms:created>
  <dcterms:modified xsi:type="dcterms:W3CDTF">2020-11-09T10:21:50Z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0x01010087B7ACB878A28C4A93F973AE8D09A5C5</vt:lpwstr>
  </property>
</Properties>
</file>